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547" r:id="rId2"/>
    <p:sldId id="550" r:id="rId3"/>
    <p:sldId id="558" r:id="rId4"/>
    <p:sldId id="584" r:id="rId5"/>
    <p:sldId id="597" r:id="rId6"/>
    <p:sldId id="604" r:id="rId7"/>
    <p:sldId id="606" r:id="rId8"/>
    <p:sldId id="610" r:id="rId9"/>
    <p:sldId id="615" r:id="rId10"/>
    <p:sldId id="607" r:id="rId11"/>
    <p:sldId id="562" r:id="rId12"/>
    <p:sldId id="554" r:id="rId13"/>
    <p:sldId id="614" r:id="rId14"/>
    <p:sldId id="552" r:id="rId15"/>
    <p:sldId id="553"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093" autoAdjust="0"/>
    <p:restoredTop sz="94660"/>
  </p:normalViewPr>
  <p:slideViewPr>
    <p:cSldViewPr>
      <p:cViewPr varScale="1">
        <p:scale>
          <a:sx n="75" d="100"/>
          <a:sy n="75" d="100"/>
        </p:scale>
        <p:origin x="-90" y="-30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372"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2024-09-25</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9/25/2024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a:t>
            </a:r>
            <a:r>
              <a:rPr lang="en-US" sz="1100" b="0" kern="0" baseline="0" dirty="0" smtClean="0">
                <a:solidFill>
                  <a:srgbClr val="FFFFFF"/>
                </a:solidFill>
                <a:latin typeface="Georgia" panose="02040502050405020303" pitchFamily="18" charset="0"/>
                <a:ea typeface="ＭＳ Ｐゴシック" charset="-128"/>
                <a:cs typeface="Arial" pitchFamily="34" charset="0"/>
              </a:rPr>
              <a:t> Werner </a:t>
            </a:r>
            <a:r>
              <a:rPr lang="en-US" sz="1100" b="0" kern="0" baseline="0" dirty="0" err="1" smtClean="0">
                <a:solidFill>
                  <a:srgbClr val="FFFFFF"/>
                </a:solidFill>
                <a:latin typeface="Georgia" panose="02040502050405020303" pitchFamily="18" charset="0"/>
                <a:ea typeface="ＭＳ Ｐゴシック" charset="-128"/>
                <a:cs typeface="Arial" pitchFamily="34" charset="0"/>
              </a:rPr>
              <a:t>Dietl</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Floating-point primitive data types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Floating-point</a:t>
            </a:r>
            <a:br>
              <a:rPr lang="en-CA" dirty="0" smtClean="0"/>
            </a:br>
            <a:r>
              <a:rPr lang="en-CA" dirty="0" smtClean="0"/>
              <a:t>primitive data types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smtClean="0"/>
              <a:t>ieee</a:t>
            </a:r>
            <a:r>
              <a:rPr lang="en-CA" dirty="0" smtClean="0"/>
              <a:t> 754-2008</a:t>
            </a:r>
            <a:endParaRPr lang="en-CA" dirty="0"/>
          </a:p>
        </p:txBody>
      </p:sp>
      <p:sp>
        <p:nvSpPr>
          <p:cNvPr id="3" name="Content Placeholder 2"/>
          <p:cNvSpPr>
            <a:spLocks noGrp="1"/>
          </p:cNvSpPr>
          <p:nvPr>
            <p:ph idx="1"/>
          </p:nvPr>
        </p:nvSpPr>
        <p:spPr/>
        <p:txBody>
          <a:bodyPr/>
          <a:lstStyle/>
          <a:p>
            <a:r>
              <a:rPr lang="en-CA" dirty="0" smtClean="0"/>
              <a:t>Originally written in 1985, this document specifies the representations of both </a:t>
            </a:r>
            <a:r>
              <a:rPr lang="en-CA" dirty="0" smtClean="0">
                <a:latin typeface="Consolas" panose="020B0609020204030204" pitchFamily="49" charset="0"/>
                <a:cs typeface="Consolas" panose="020B0609020204030204" pitchFamily="49" charset="0"/>
              </a:rPr>
              <a:t>float</a:t>
            </a:r>
            <a:r>
              <a:rPr lang="en-CA" dirty="0" smtClean="0"/>
              <a:t> and </a:t>
            </a:r>
            <a:r>
              <a:rPr lang="en-CA" dirty="0" smtClean="0">
                <a:latin typeface="Consolas" panose="020B0609020204030204" pitchFamily="49" charset="0"/>
                <a:cs typeface="Consolas" panose="020B0609020204030204" pitchFamily="49" charset="0"/>
              </a:rPr>
              <a:t>double</a:t>
            </a:r>
          </a:p>
          <a:p>
            <a:endParaRPr lang="en-CA" dirty="0" smtClean="0"/>
          </a:p>
          <a:p>
            <a:r>
              <a:rPr lang="en-CA" dirty="0" smtClean="0"/>
              <a:t>Whether you use C++, FORTRAN, Python, or M</a:t>
            </a:r>
            <a:r>
              <a:rPr lang="en-CA" cap="small" dirty="0" smtClean="0"/>
              <a:t>atlab</a:t>
            </a:r>
            <a:r>
              <a:rPr lang="en-CA" dirty="0" smtClean="0"/>
              <a:t>, your calculations will result in exactly the same result</a:t>
            </a:r>
          </a:p>
          <a:p>
            <a:pPr lvl="1"/>
            <a:r>
              <a:rPr lang="en-CA" dirty="0" smtClean="0"/>
              <a:t>Only the quality of your algorithms will affect your outcomes</a:t>
            </a:r>
          </a:p>
          <a:p>
            <a:pPr lvl="1"/>
            <a:r>
              <a:rPr lang="en-CA" dirty="0" smtClean="0"/>
              <a:t>Java is not </a:t>
            </a:r>
            <a:r>
              <a:rPr lang="en-CA" cap="small" dirty="0" smtClean="0"/>
              <a:t>ieee</a:t>
            </a:r>
            <a:r>
              <a:rPr lang="en-CA" dirty="0" smtClean="0"/>
              <a:t> 754 compliant… </a:t>
            </a:r>
            <a:r>
              <a:rPr lang="en-CA" dirty="0" smtClean="0">
                <a:sym typeface="Wingdings" panose="05000000000000000000" pitchFamily="2" charset="2"/>
              </a:rPr>
              <a:t> </a:t>
            </a:r>
          </a:p>
          <a:p>
            <a:pPr marL="0" indent="0">
              <a:buNone/>
            </a:pPr>
            <a:r>
              <a:rPr lang="en-CA" dirty="0">
                <a:sym typeface="Wingdings" panose="05000000000000000000" pitchFamily="2" charset="2"/>
              </a:rPr>
              <a:t>	</a:t>
            </a:r>
            <a:r>
              <a:rPr lang="en-CA" sz="1600" dirty="0" smtClean="0">
                <a:sym typeface="Wingdings" panose="05000000000000000000" pitchFamily="2" charset="2"/>
              </a:rPr>
              <a:t>Kahan and Darcy,  </a:t>
            </a:r>
            <a:r>
              <a:rPr lang="en-CA" sz="1600" i="1" dirty="0"/>
              <a:t>How Java’s Floating-Point Hurts Everyone </a:t>
            </a:r>
            <a:r>
              <a:rPr lang="en-CA" sz="1600" i="1" dirty="0" smtClean="0"/>
              <a:t>Everywhere</a:t>
            </a:r>
            <a:endParaRPr lang="en-CA" i="1" dirty="0"/>
          </a:p>
          <a:p>
            <a:endParaRPr lang="en-CA" dirty="0" smtClean="0"/>
          </a:p>
          <a:p>
            <a:pPr marL="0" indent="0">
              <a:buNone/>
            </a:pPr>
            <a:endParaRPr lang="en-CA" dirty="0" smtClean="0"/>
          </a:p>
          <a:p>
            <a:pPr lvl="2"/>
            <a:endParaRPr lang="en-CA" dirty="0" smtClean="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p:txBody>
      </p:sp>
    </p:spTree>
    <p:custDataLst>
      <p:tags r:id="rId1"/>
    </p:custDataLst>
    <p:extLst>
      <p:ext uri="{BB962C8B-B14F-4D97-AF65-F5344CB8AC3E}">
        <p14:creationId xmlns:p14="http://schemas.microsoft.com/office/powerpoint/2010/main" val="2854606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floating-point numbers are stored using fixed-precision scientific notation</a:t>
            </a:r>
            <a:endParaRPr lang="en-CA" dirty="0"/>
          </a:p>
          <a:p>
            <a:pPr lvl="1"/>
            <a:r>
              <a:rPr lang="en-CA" dirty="0" smtClean="0"/>
              <a:t>Understand that there are issues—they are not perfect</a:t>
            </a:r>
          </a:p>
          <a:p>
            <a:pPr lvl="2"/>
            <a:r>
              <a:rPr lang="en-CA" dirty="0" smtClean="0"/>
              <a:t>In a course on numerical analysis, you will learn to mitigate these weaknesses</a:t>
            </a:r>
          </a:p>
          <a:p>
            <a:pPr lvl="1"/>
            <a:r>
              <a:rPr lang="en-CA" dirty="0" smtClean="0"/>
              <a:t>The </a:t>
            </a:r>
            <a:r>
              <a:rPr lang="en-CA" dirty="0" smtClean="0">
                <a:latin typeface="Consolas" panose="020B0609020204030204" pitchFamily="49" charset="0"/>
                <a:cs typeface="Consolas" panose="020B0609020204030204" pitchFamily="49" charset="0"/>
              </a:rPr>
              <a:t>float</a:t>
            </a:r>
            <a:r>
              <a:rPr lang="en-CA" dirty="0" smtClean="0"/>
              <a:t> data type is insufficiently precise for most engineering computation</a:t>
            </a:r>
          </a:p>
          <a:p>
            <a:pPr lvl="2"/>
            <a:r>
              <a:rPr lang="en-CA" dirty="0" smtClean="0"/>
              <a:t>Graphics are the one exception…</a:t>
            </a:r>
          </a:p>
          <a:p>
            <a:pPr lvl="1"/>
            <a:r>
              <a:rPr lang="en-CA" dirty="0" smtClean="0"/>
              <a:t>Understand that this is defined by the </a:t>
            </a:r>
            <a:r>
              <a:rPr lang="en-CA" cap="small" dirty="0" smtClean="0"/>
              <a:t>ieee</a:t>
            </a:r>
            <a:r>
              <a:rPr lang="en-CA" dirty="0" smtClean="0"/>
              <a:t>754 standard</a:t>
            </a:r>
            <a:endParaRPr lang="en-CA" dirty="0"/>
          </a:p>
          <a:p>
            <a:pPr marL="457200" lvl="1" indent="0">
              <a:buNone/>
            </a:pPr>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US" sz="1800" dirty="0"/>
              <a:t>	https://en.wikipedia.org/wiki/Scientific_notation</a:t>
            </a:r>
            <a:endParaRPr lang="en-US" sz="1800" dirty="0" smtClean="0"/>
          </a:p>
          <a:p>
            <a:pPr marL="0" indent="0">
              <a:buNone/>
            </a:pPr>
            <a:r>
              <a:rPr lang="en-US" sz="1800" dirty="0"/>
              <a:t>	</a:t>
            </a:r>
            <a:r>
              <a:rPr lang="en-US" sz="1800" dirty="0" smtClean="0"/>
              <a:t>https</a:t>
            </a:r>
            <a:r>
              <a:rPr lang="en-US" sz="1800" dirty="0"/>
              <a:t>://</a:t>
            </a:r>
            <a:r>
              <a:rPr lang="en-US" sz="1800" dirty="0" smtClean="0"/>
              <a:t>en.wikipedia.org/wiki/Significand</a:t>
            </a:r>
          </a:p>
          <a:p>
            <a:pPr marL="0" indent="0">
              <a:buNone/>
            </a:pPr>
            <a:r>
              <a:rPr lang="en-US" sz="1800" dirty="0"/>
              <a:t>	</a:t>
            </a:r>
            <a:r>
              <a:rPr lang="en-US" sz="1600" dirty="0"/>
              <a:t>https://en.wikipedia.org/wiki/Double-precision_floating-point_format</a:t>
            </a:r>
            <a:endParaRPr lang="en-US" sz="1600" dirty="0" smtClean="0"/>
          </a:p>
          <a:p>
            <a:pPr marL="0" indent="0">
              <a:buNone/>
            </a:pPr>
            <a:r>
              <a:rPr lang="en-US" sz="1800" dirty="0"/>
              <a:t>	https://en.wikipedia.org/wiki/IEEE_754</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US" sz="1800" dirty="0"/>
              <a:t>Zhuo En Dai </a:t>
            </a:r>
            <a:endParaRPr lang="en-CA" sz="1800" dirty="0"/>
          </a:p>
        </p:txBody>
      </p:sp>
    </p:spTree>
    <p:extLst>
      <p:ext uri="{BB962C8B-B14F-4D97-AF65-F5344CB8AC3E}">
        <p14:creationId xmlns:p14="http://schemas.microsoft.com/office/powerpoint/2010/main" val="670397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what we have seen about floating-point numbers</a:t>
            </a:r>
          </a:p>
          <a:p>
            <a:pPr lvl="1"/>
            <a:r>
              <a:rPr lang="en-CA" dirty="0" smtClean="0"/>
              <a:t>Review scientific notation</a:t>
            </a:r>
          </a:p>
          <a:p>
            <a:pPr lvl="1"/>
            <a:r>
              <a:rPr lang="en-CA" dirty="0" smtClean="0"/>
              <a:t>Consider storing approximations of real numbers using fixed precision scientific notation</a:t>
            </a:r>
          </a:p>
          <a:p>
            <a:pPr lvl="1"/>
            <a:r>
              <a:rPr lang="en-CA" dirty="0" smtClean="0"/>
              <a:t>Consider some simple examples of arithmetic</a:t>
            </a:r>
          </a:p>
          <a:p>
            <a:pPr lvl="1"/>
            <a:r>
              <a:rPr lang="en-CA" dirty="0" smtClean="0"/>
              <a:t>Look at some weaknesses</a:t>
            </a:r>
          </a:p>
          <a:p>
            <a:pPr lvl="1"/>
            <a:r>
              <a:rPr lang="en-CA" dirty="0" smtClean="0"/>
              <a:t>Describe </a:t>
            </a:r>
            <a:r>
              <a:rPr lang="en-CA" cap="small" dirty="0" smtClean="0"/>
              <a:t>ieee</a:t>
            </a:r>
            <a:r>
              <a:rPr lang="en-CA" dirty="0" smtClean="0"/>
              <a:t>754</a:t>
            </a:r>
            <a:endParaRPr lang="en-CA" dirty="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Floating-point numbers</a:t>
            </a:r>
            <a:endParaRPr lang="en-CA" dirty="0"/>
          </a:p>
        </p:txBody>
      </p:sp>
      <p:sp>
        <p:nvSpPr>
          <p:cNvPr id="3" name="Content Placeholder 2"/>
          <p:cNvSpPr>
            <a:spLocks noGrp="1"/>
          </p:cNvSpPr>
          <p:nvPr>
            <p:ph idx="1"/>
          </p:nvPr>
        </p:nvSpPr>
        <p:spPr/>
        <p:txBody>
          <a:bodyPr/>
          <a:lstStyle/>
          <a:p>
            <a:r>
              <a:rPr lang="en-CA" dirty="0" smtClean="0"/>
              <a:t>Up to this point, we have used the </a:t>
            </a:r>
            <a:r>
              <a:rPr lang="en-CA" dirty="0" smtClean="0">
                <a:latin typeface="Consolas" panose="020B0609020204030204" pitchFamily="49" charset="0"/>
                <a:cs typeface="Consolas" panose="020B0609020204030204" pitchFamily="49" charset="0"/>
              </a:rPr>
              <a:t>double</a:t>
            </a:r>
            <a:r>
              <a:rPr lang="en-CA" dirty="0" smtClean="0"/>
              <a:t> data type for storing approximation of real numbers</a:t>
            </a:r>
          </a:p>
          <a:p>
            <a:pPr lvl="1"/>
            <a:r>
              <a:rPr lang="en-CA" dirty="0" smtClean="0"/>
              <a:t>The name is short for </a:t>
            </a:r>
            <a:r>
              <a:rPr lang="en-CA" i="1" dirty="0" smtClean="0"/>
              <a:t>double-precision floating-point data type</a:t>
            </a:r>
            <a:endParaRPr lang="en-CA" dirty="0" smtClean="0"/>
          </a:p>
          <a:p>
            <a:endParaRPr lang="en-CA" dirty="0" smtClean="0">
              <a:latin typeface="Consolas" panose="020B0609020204030204" pitchFamily="49" charset="0"/>
              <a:cs typeface="Consolas" panose="020B0609020204030204" pitchFamily="49" charset="0"/>
            </a:endParaRPr>
          </a:p>
          <a:p>
            <a:r>
              <a:rPr lang="en-CA" dirty="0" smtClean="0"/>
              <a:t>There is also a </a:t>
            </a:r>
            <a:r>
              <a:rPr lang="en-CA" i="1" dirty="0" smtClean="0"/>
              <a:t>single-precision floating point data type</a:t>
            </a:r>
            <a:r>
              <a:rPr lang="en-CA" dirty="0" smtClean="0"/>
              <a:t>: </a:t>
            </a:r>
            <a:r>
              <a:rPr lang="en-CA" dirty="0" smtClean="0">
                <a:latin typeface="Consolas" panose="020B0609020204030204" pitchFamily="49" charset="0"/>
                <a:cs typeface="Consolas" panose="020B0609020204030204" pitchFamily="49" charset="0"/>
              </a:rPr>
              <a:t>float</a:t>
            </a:r>
          </a:p>
          <a:p>
            <a:endParaRPr lang="en-CA" dirty="0">
              <a:latin typeface="Consolas" panose="020B0609020204030204" pitchFamily="49" charset="0"/>
              <a:cs typeface="Consolas" panose="020B0609020204030204" pitchFamily="49" charset="0"/>
            </a:endParaRPr>
          </a:p>
          <a:p>
            <a:r>
              <a:rPr lang="en-CA" dirty="0" smtClean="0"/>
              <a:t>Each only stores approximations of real numbers</a:t>
            </a:r>
          </a:p>
          <a:p>
            <a:pPr lvl="1"/>
            <a:r>
              <a:rPr lang="en-CA" dirty="0" smtClean="0"/>
              <a:t>The former with approximately twice as much precision</a:t>
            </a:r>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Recall from secondary school scientific notation that allows us to write numbers clearly and succinctly:</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110006190"/>
              </p:ext>
            </p:extLst>
          </p:nvPr>
        </p:nvGraphicFramePr>
        <p:xfrm>
          <a:off x="1043608" y="2492896"/>
          <a:ext cx="7416824" cy="2590800"/>
        </p:xfrm>
        <a:graphic>
          <a:graphicData uri="http://schemas.openxmlformats.org/drawingml/2006/table">
            <a:tbl>
              <a:tblPr firstRow="1" bandRow="1">
                <a:tableStyleId>{2D5ABB26-0587-4C30-8999-92F81FD0307C}</a:tableStyleId>
              </a:tblPr>
              <a:tblGrid>
                <a:gridCol w="439248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98832">
                <a:tc>
                  <a:txBody>
                    <a:bodyPr/>
                    <a:lstStyle/>
                    <a:p>
                      <a:pPr algn="ctr"/>
                      <a:r>
                        <a:rPr lang="en-CA" b="1" dirty="0" smtClean="0">
                          <a:latin typeface="Georgia" panose="02040502050405020303" pitchFamily="18" charset="0"/>
                        </a:rPr>
                        <a:t>Fixed-point</a:t>
                      </a:r>
                      <a:r>
                        <a:rPr lang="en-CA" b="1" baseline="0" dirty="0" smtClean="0">
                          <a:latin typeface="Georgia" panose="02040502050405020303" pitchFamily="18" charset="0"/>
                        </a:rPr>
                        <a:t> notation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Scientific</a:t>
                      </a:r>
                      <a:r>
                        <a:rPr lang="en-CA" b="1" baseline="0" dirty="0" smtClean="0">
                          <a:latin typeface="Georgia" panose="02040502050405020303" pitchFamily="18" charset="0"/>
                        </a:rPr>
                        <a:t> notation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Times New Roman" panose="02020603050405020304" pitchFamily="18" charset="0"/>
                          <a:cs typeface="Times New Roman" panose="02020603050405020304" pitchFamily="18" charset="0"/>
                        </a:rPr>
                        <a:t>0.0000000000667408</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CA" dirty="0" smtClean="0">
                          <a:latin typeface="Times New Roman" panose="02020603050405020304" pitchFamily="18" charset="0"/>
                          <a:cs typeface="Times New Roman" panose="02020603050405020304" pitchFamily="18" charset="0"/>
                        </a:rPr>
                        <a:t>6.67408 × 10</a:t>
                      </a:r>
                      <a:r>
                        <a:rPr lang="en-CA" baseline="30000" dirty="0" smtClean="0">
                          <a:latin typeface="Times New Roman" panose="02020603050405020304" pitchFamily="18" charset="0"/>
                          <a:cs typeface="Times New Roman" panose="02020603050405020304" pitchFamily="18" charset="0"/>
                        </a:rPr>
                        <a:t>–11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dirty="0" smtClean="0">
                          <a:latin typeface="Times New Roman" panose="02020603050405020304" pitchFamily="18" charset="0"/>
                          <a:cs typeface="Times New Roman" panose="02020603050405020304" pitchFamily="18" charset="0"/>
                        </a:rPr>
                        <a:t>299792458</a:t>
                      </a:r>
                      <a:endParaRPr lang="en-CA" dirty="0">
                        <a:latin typeface="Times New Roman" panose="02020603050405020304" pitchFamily="18" charset="0"/>
                        <a:cs typeface="Times New Roman" panose="02020603050405020304" pitchFamily="18" charset="0"/>
                      </a:endParaRPr>
                    </a:p>
                  </a:txBody>
                  <a:tcPr/>
                </a:tc>
                <a:tc>
                  <a:txBody>
                    <a:bodyPr/>
                    <a:lstStyle/>
                    <a:p>
                      <a:r>
                        <a:rPr lang="en-CA" dirty="0" smtClean="0">
                          <a:latin typeface="Times New Roman" panose="02020603050405020304" pitchFamily="18" charset="0"/>
                          <a:cs typeface="Times New Roman" panose="02020603050405020304" pitchFamily="18" charset="0"/>
                        </a:rPr>
                        <a:t>2.99792458 × 10</a:t>
                      </a:r>
                      <a:r>
                        <a:rPr lang="en-CA" baseline="30000" dirty="0" smtClean="0">
                          <a:latin typeface="Times New Roman" panose="02020603050405020304" pitchFamily="18" charset="0"/>
                          <a:cs typeface="Times New Roman" panose="02020603050405020304" pitchFamily="18" charset="0"/>
                        </a:rPr>
                        <a:t>8</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CA" dirty="0" smtClean="0">
                          <a:latin typeface="Times New Roman" panose="02020603050405020304" pitchFamily="18" charset="0"/>
                          <a:cs typeface="Times New Roman" panose="02020603050405020304" pitchFamily="18" charset="0"/>
                        </a:rPr>
                        <a:t>0.0</a:t>
                      </a:r>
                      <a:r>
                        <a:rPr lang="en-CA" sz="1700" dirty="0" smtClean="0">
                          <a:latin typeface="Times New Roman" panose="02020603050405020304" pitchFamily="18" charset="0"/>
                          <a:cs typeface="Times New Roman" panose="02020603050405020304" pitchFamily="18" charset="0"/>
                        </a:rPr>
                        <a:t>0</a:t>
                      </a:r>
                      <a:r>
                        <a:rPr lang="en-CA" sz="1600" dirty="0" smtClean="0">
                          <a:latin typeface="Times New Roman" panose="02020603050405020304" pitchFamily="18" charset="0"/>
                          <a:cs typeface="Times New Roman" panose="02020603050405020304" pitchFamily="18" charset="0"/>
                        </a:rPr>
                        <a:t>0</a:t>
                      </a:r>
                      <a:r>
                        <a:rPr lang="en-CA" sz="1500" dirty="0" smtClean="0">
                          <a:latin typeface="Times New Roman" panose="02020603050405020304" pitchFamily="18" charset="0"/>
                          <a:cs typeface="Times New Roman" panose="02020603050405020304" pitchFamily="18" charset="0"/>
                        </a:rPr>
                        <a:t>0</a:t>
                      </a:r>
                      <a:r>
                        <a:rPr lang="en-CA" sz="1400" dirty="0" smtClean="0">
                          <a:latin typeface="Times New Roman" panose="02020603050405020304" pitchFamily="18" charset="0"/>
                          <a:cs typeface="Times New Roman" panose="02020603050405020304" pitchFamily="18" charset="0"/>
                        </a:rPr>
                        <a:t>0</a:t>
                      </a:r>
                      <a:r>
                        <a:rPr lang="en-CA" sz="1300" dirty="0" smtClean="0">
                          <a:latin typeface="Times New Roman" panose="02020603050405020304" pitchFamily="18" charset="0"/>
                          <a:cs typeface="Times New Roman" panose="02020603050405020304" pitchFamily="18" charset="0"/>
                        </a:rPr>
                        <a:t>0</a:t>
                      </a:r>
                      <a:r>
                        <a:rPr lang="en-CA" sz="1200" dirty="0" smtClean="0">
                          <a:latin typeface="Times New Roman" panose="02020603050405020304" pitchFamily="18" charset="0"/>
                          <a:cs typeface="Times New Roman" panose="02020603050405020304" pitchFamily="18" charset="0"/>
                        </a:rPr>
                        <a:t>0</a:t>
                      </a:r>
                      <a:r>
                        <a:rPr lang="en-CA" sz="1100" dirty="0" smtClean="0">
                          <a:latin typeface="Times New Roman" panose="02020603050405020304" pitchFamily="18" charset="0"/>
                          <a:cs typeface="Times New Roman" panose="02020603050405020304" pitchFamily="18" charset="0"/>
                        </a:rPr>
                        <a:t>0</a:t>
                      </a:r>
                      <a:r>
                        <a:rPr lang="en-CA" sz="1000" dirty="0" smtClean="0">
                          <a:latin typeface="Times New Roman" panose="02020603050405020304" pitchFamily="18" charset="0"/>
                          <a:cs typeface="Times New Roman" panose="02020603050405020304" pitchFamily="18" charset="0"/>
                        </a:rPr>
                        <a:t>00000000000000000</a:t>
                      </a:r>
                      <a:r>
                        <a:rPr lang="en-CA" sz="1100" dirty="0" smtClean="0">
                          <a:latin typeface="Times New Roman" panose="02020603050405020304" pitchFamily="18" charset="0"/>
                          <a:cs typeface="Times New Roman" panose="02020603050405020304" pitchFamily="18" charset="0"/>
                        </a:rPr>
                        <a:t>0</a:t>
                      </a:r>
                      <a:r>
                        <a:rPr lang="en-CA" sz="1200" dirty="0" smtClean="0">
                          <a:latin typeface="Times New Roman" panose="02020603050405020304" pitchFamily="18" charset="0"/>
                          <a:cs typeface="Times New Roman" panose="02020603050405020304" pitchFamily="18" charset="0"/>
                        </a:rPr>
                        <a:t>0</a:t>
                      </a:r>
                      <a:r>
                        <a:rPr lang="en-CA" sz="1300" dirty="0" smtClean="0">
                          <a:latin typeface="Times New Roman" panose="02020603050405020304" pitchFamily="18" charset="0"/>
                          <a:cs typeface="Times New Roman" panose="02020603050405020304" pitchFamily="18" charset="0"/>
                        </a:rPr>
                        <a:t>0</a:t>
                      </a:r>
                      <a:r>
                        <a:rPr lang="en-CA" sz="1400" dirty="0" smtClean="0">
                          <a:latin typeface="Times New Roman" panose="02020603050405020304" pitchFamily="18" charset="0"/>
                          <a:cs typeface="Times New Roman" panose="02020603050405020304" pitchFamily="18" charset="0"/>
                        </a:rPr>
                        <a:t>0</a:t>
                      </a:r>
                      <a:r>
                        <a:rPr lang="en-CA" sz="1500" dirty="0" smtClean="0">
                          <a:latin typeface="Times New Roman" panose="02020603050405020304" pitchFamily="18" charset="0"/>
                          <a:cs typeface="Times New Roman" panose="02020603050405020304" pitchFamily="18" charset="0"/>
                        </a:rPr>
                        <a:t>0</a:t>
                      </a:r>
                      <a:r>
                        <a:rPr lang="en-CA" sz="1600" dirty="0" smtClean="0">
                          <a:latin typeface="Times New Roman" panose="02020603050405020304" pitchFamily="18" charset="0"/>
                          <a:cs typeface="Times New Roman" panose="02020603050405020304" pitchFamily="18" charset="0"/>
                        </a:rPr>
                        <a:t>0</a:t>
                      </a:r>
                      <a:r>
                        <a:rPr lang="en-CA" sz="1700" dirty="0" smtClean="0">
                          <a:latin typeface="Times New Roman" panose="02020603050405020304" pitchFamily="18" charset="0"/>
                          <a:cs typeface="Times New Roman" panose="02020603050405020304" pitchFamily="18" charset="0"/>
                        </a:rPr>
                        <a:t>0</a:t>
                      </a:r>
                      <a:r>
                        <a:rPr lang="en-CA" dirty="0" smtClean="0">
                          <a:latin typeface="Times New Roman" panose="02020603050405020304" pitchFamily="18" charset="0"/>
                          <a:cs typeface="Times New Roman" panose="02020603050405020304" pitchFamily="18" charset="0"/>
                        </a:rPr>
                        <a:t>06626070040</a:t>
                      </a:r>
                      <a:endParaRPr lang="en-CA" dirty="0">
                        <a:latin typeface="Times New Roman" panose="02020603050405020304" pitchFamily="18" charset="0"/>
                        <a:cs typeface="Times New Roman" panose="02020603050405020304" pitchFamily="18" charset="0"/>
                      </a:endParaRPr>
                    </a:p>
                  </a:txBody>
                  <a:tcPr/>
                </a:tc>
                <a:tc>
                  <a:txBody>
                    <a:bodyPr/>
                    <a:lstStyle/>
                    <a:p>
                      <a:r>
                        <a:rPr lang="en-CA" dirty="0" smtClean="0">
                          <a:latin typeface="Times New Roman" panose="02020603050405020304" pitchFamily="18" charset="0"/>
                          <a:cs typeface="Times New Roman" panose="02020603050405020304" pitchFamily="18" charset="0"/>
                        </a:rPr>
                        <a:t>6.626070040</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–34</a:t>
                      </a:r>
                      <a:endParaRPr lang="en-CA"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CA" dirty="0" smtClean="0">
                          <a:latin typeface="Times New Roman" panose="02020603050405020304" pitchFamily="18" charset="0"/>
                          <a:cs typeface="Times New Roman" panose="02020603050405020304" pitchFamily="18" charset="0"/>
                        </a:rPr>
                        <a:t>0.00000000000000000016021766208</a:t>
                      </a:r>
                      <a:endParaRPr lang="en-CA" sz="1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1.6021766208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–19</a:t>
                      </a:r>
                    </a:p>
                  </a:txBody>
                  <a:tcPr/>
                </a:tc>
                <a:extLst>
                  <a:ext uri="{0D108BD9-81ED-4DB2-BD59-A6C34878D82A}">
                    <a16:rowId xmlns:a16="http://schemas.microsoft.com/office/drawing/2014/main" val="10004"/>
                  </a:ext>
                </a:extLst>
              </a:tr>
              <a:tr h="370840">
                <a:tc>
                  <a:txBody>
                    <a:bodyPr/>
                    <a:lstStyle/>
                    <a:p>
                      <a:r>
                        <a:rPr lang="en-CA" sz="1800" dirty="0" smtClean="0">
                          <a:latin typeface="Times New Roman" panose="02020603050405020304" pitchFamily="18" charset="0"/>
                          <a:cs typeface="Times New Roman" panose="02020603050405020304" pitchFamily="18" charset="0"/>
                        </a:rPr>
                        <a:t>8.3144598</a:t>
                      </a:r>
                      <a:endParaRPr lang="en-CA" sz="1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8.3144598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r>
                        <a:rPr lang="en-CA" sz="1800" dirty="0" smtClean="0">
                          <a:latin typeface="Times New Roman" panose="02020603050405020304" pitchFamily="18" charset="0"/>
                          <a:cs typeface="Times New Roman" panose="02020603050405020304" pitchFamily="18" charset="0"/>
                        </a:rPr>
                        <a:t>3.14159265358979323</a:t>
                      </a:r>
                      <a:endParaRPr lang="en-CA"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3.14159265358979323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4"/>
          <p:cNvSpPr/>
          <p:nvPr/>
        </p:nvSpPr>
        <p:spPr>
          <a:xfrm>
            <a:off x="3059832" y="5157192"/>
            <a:ext cx="2444002" cy="523220"/>
          </a:xfrm>
          <a:prstGeom prst="rect">
            <a:avLst/>
          </a:prstGeom>
        </p:spPr>
        <p:txBody>
          <a:bodyPr wrap="none">
            <a:spAutoFit/>
          </a:bodyPr>
          <a:lstStyle/>
          <a:p>
            <a:r>
              <a:rPr lang="en-CA" sz="2800" dirty="0">
                <a:solidFill>
                  <a:srgbClr val="FF0000"/>
                </a:solidFill>
                <a:latin typeface="Times New Roman" panose="02020603050405020304" pitchFamily="18" charset="0"/>
                <a:cs typeface="Times New Roman" panose="02020603050405020304" pitchFamily="18" charset="0"/>
              </a:rPr>
              <a:t>6.67408</a:t>
            </a:r>
            <a:r>
              <a:rPr lang="en-CA" sz="2800" dirty="0">
                <a:latin typeface="Times New Roman" panose="02020603050405020304" pitchFamily="18" charset="0"/>
                <a:cs typeface="Times New Roman" panose="02020603050405020304" pitchFamily="18" charset="0"/>
              </a:rPr>
              <a:t> × </a:t>
            </a:r>
            <a:r>
              <a:rPr lang="en-CA" sz="2800" dirty="0">
                <a:solidFill>
                  <a:srgbClr val="7030A0"/>
                </a:solidFill>
                <a:latin typeface="Times New Roman" panose="02020603050405020304" pitchFamily="18" charset="0"/>
                <a:cs typeface="Times New Roman" panose="02020603050405020304" pitchFamily="18" charset="0"/>
              </a:rPr>
              <a:t>10</a:t>
            </a:r>
            <a:r>
              <a:rPr lang="en-CA" sz="2800" b="1" baseline="30000" dirty="0">
                <a:solidFill>
                  <a:srgbClr val="0070C0"/>
                </a:solidFill>
                <a:latin typeface="Times New Roman" panose="02020603050405020304" pitchFamily="18" charset="0"/>
                <a:cs typeface="Times New Roman" panose="02020603050405020304" pitchFamily="18" charset="0"/>
              </a:rPr>
              <a:t>–11</a:t>
            </a:r>
            <a:endParaRPr lang="en-CA" sz="28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72989" y="5981218"/>
            <a:ext cx="1685077" cy="400110"/>
          </a:xfrm>
          <a:prstGeom prst="rect">
            <a:avLst/>
          </a:prstGeom>
          <a:noFill/>
        </p:spPr>
        <p:txBody>
          <a:bodyPr wrap="none" rtlCol="0">
            <a:spAutoFit/>
          </a:bodyPr>
          <a:lstStyle/>
          <a:p>
            <a:r>
              <a:rPr lang="en-CA" sz="2000" b="1" dirty="0" smtClean="0">
                <a:solidFill>
                  <a:srgbClr val="FF0000"/>
                </a:solidFill>
                <a:latin typeface="Georgia" panose="02040502050405020303" pitchFamily="18" charset="0"/>
              </a:rPr>
              <a:t>Significand</a:t>
            </a:r>
            <a:endParaRPr lang="en-CA" sz="2000" b="1" dirty="0">
              <a:solidFill>
                <a:srgbClr val="FF0000"/>
              </a:solidFill>
              <a:latin typeface="Georgia" panose="02040502050405020303" pitchFamily="18" charset="0"/>
            </a:endParaRPr>
          </a:p>
        </p:txBody>
      </p:sp>
      <p:sp>
        <p:nvSpPr>
          <p:cNvPr id="7" name="TextBox 6"/>
          <p:cNvSpPr txBox="1"/>
          <p:nvPr/>
        </p:nvSpPr>
        <p:spPr>
          <a:xfrm>
            <a:off x="6169192" y="5650674"/>
            <a:ext cx="1452642" cy="400110"/>
          </a:xfrm>
          <a:prstGeom prst="rect">
            <a:avLst/>
          </a:prstGeom>
          <a:noFill/>
        </p:spPr>
        <p:txBody>
          <a:bodyPr wrap="none" rtlCol="0">
            <a:spAutoFit/>
          </a:bodyPr>
          <a:lstStyle/>
          <a:p>
            <a:r>
              <a:rPr lang="en-CA" sz="2000" b="1" dirty="0" smtClean="0">
                <a:solidFill>
                  <a:srgbClr val="0070C0"/>
                </a:solidFill>
                <a:latin typeface="Georgia" panose="02040502050405020303" pitchFamily="18" charset="0"/>
              </a:rPr>
              <a:t>Exponent</a:t>
            </a:r>
            <a:endParaRPr lang="en-CA" sz="2000" b="1" dirty="0">
              <a:solidFill>
                <a:srgbClr val="0070C0"/>
              </a:solidFill>
              <a:latin typeface="Georgia" panose="02040502050405020303" pitchFamily="18" charset="0"/>
            </a:endParaRPr>
          </a:p>
        </p:txBody>
      </p:sp>
      <p:sp>
        <p:nvSpPr>
          <p:cNvPr id="8" name="TextBox 7"/>
          <p:cNvSpPr txBox="1"/>
          <p:nvPr/>
        </p:nvSpPr>
        <p:spPr>
          <a:xfrm>
            <a:off x="4281833" y="6147205"/>
            <a:ext cx="808235" cy="400110"/>
          </a:xfrm>
          <a:prstGeom prst="rect">
            <a:avLst/>
          </a:prstGeom>
          <a:noFill/>
        </p:spPr>
        <p:txBody>
          <a:bodyPr wrap="none" rtlCol="0">
            <a:spAutoFit/>
          </a:bodyPr>
          <a:lstStyle/>
          <a:p>
            <a:r>
              <a:rPr lang="en-CA" sz="2000" b="1" dirty="0" smtClean="0">
                <a:solidFill>
                  <a:srgbClr val="7030A0"/>
                </a:solidFill>
                <a:latin typeface="Georgia" panose="02040502050405020303" pitchFamily="18" charset="0"/>
              </a:rPr>
              <a:t>Base</a:t>
            </a:r>
            <a:endParaRPr lang="en-CA" sz="2000" b="1" dirty="0">
              <a:solidFill>
                <a:srgbClr val="7030A0"/>
              </a:solidFill>
              <a:latin typeface="Georgia" panose="02040502050405020303" pitchFamily="18" charset="0"/>
            </a:endParaRPr>
          </a:p>
        </p:txBody>
      </p:sp>
      <p:cxnSp>
        <p:nvCxnSpPr>
          <p:cNvPr id="10" name="Straight Arrow Connector 9"/>
          <p:cNvCxnSpPr/>
          <p:nvPr/>
        </p:nvCxnSpPr>
        <p:spPr>
          <a:xfrm flipV="1">
            <a:off x="3203848" y="5661248"/>
            <a:ext cx="216024" cy="39197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3780" y="5646500"/>
            <a:ext cx="108012" cy="544378"/>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474338" y="5463046"/>
            <a:ext cx="779878" cy="290353"/>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71877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The number of decimal digits used is the precision:</a:t>
            </a:r>
          </a:p>
        </p:txBody>
      </p:sp>
      <p:graphicFrame>
        <p:nvGraphicFramePr>
          <p:cNvPr id="5" name="Table 4"/>
          <p:cNvGraphicFramePr>
            <a:graphicFrameLocks noGrp="1"/>
          </p:cNvGraphicFramePr>
          <p:nvPr>
            <p:extLst>
              <p:ext uri="{D42A27DB-BD31-4B8C-83A1-F6EECF244321}">
                <p14:modId xmlns:p14="http://schemas.microsoft.com/office/powerpoint/2010/main" val="3285744697"/>
              </p:ext>
            </p:extLst>
          </p:nvPr>
        </p:nvGraphicFramePr>
        <p:xfrm>
          <a:off x="2411760" y="2276872"/>
          <a:ext cx="4464496" cy="2590800"/>
        </p:xfrm>
        <a:graphic>
          <a:graphicData uri="http://schemas.openxmlformats.org/drawingml/2006/table">
            <a:tbl>
              <a:tblPr firstRow="1" bandRow="1">
                <a:tableStyleId>{2D5ABB26-0587-4C30-8999-92F81FD0307C}</a:tableStyleId>
              </a:tblPr>
              <a:tblGrid>
                <a:gridCol w="30963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298832">
                <a:tc>
                  <a:txBody>
                    <a:bodyPr/>
                    <a:lstStyle/>
                    <a:p>
                      <a:pPr algn="ctr"/>
                      <a:r>
                        <a:rPr lang="en-CA" b="1" dirty="0" smtClean="0">
                          <a:latin typeface="Georgia" panose="02040502050405020303" pitchFamily="18" charset="0"/>
                        </a:rPr>
                        <a:t>Scientific</a:t>
                      </a:r>
                      <a:r>
                        <a:rPr lang="en-CA" b="1" baseline="0" dirty="0" smtClean="0">
                          <a:latin typeface="Georgia" panose="02040502050405020303" pitchFamily="18" charset="0"/>
                        </a:rPr>
                        <a:t> notation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Precision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Times New Roman" panose="02020603050405020304" pitchFamily="18" charset="0"/>
                          <a:cs typeface="Times New Roman" panose="02020603050405020304" pitchFamily="18" charset="0"/>
                        </a:rPr>
                        <a:t>6.67408 × 10</a:t>
                      </a:r>
                      <a:r>
                        <a:rPr lang="en-CA" baseline="30000" dirty="0" smtClean="0">
                          <a:latin typeface="Times New Roman" panose="02020603050405020304" pitchFamily="18" charset="0"/>
                          <a:cs typeface="Times New Roman" panose="02020603050405020304" pitchFamily="18" charset="0"/>
                        </a:rPr>
                        <a:t>–11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  6</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dirty="0" smtClean="0">
                          <a:latin typeface="Times New Roman" panose="02020603050405020304" pitchFamily="18" charset="0"/>
                          <a:cs typeface="Times New Roman" panose="02020603050405020304" pitchFamily="18" charset="0"/>
                        </a:rPr>
                        <a:t>2.99792458 × 10</a:t>
                      </a:r>
                      <a:r>
                        <a:rPr lang="en-CA" baseline="30000" dirty="0" smtClean="0">
                          <a:latin typeface="Times New Roman" panose="02020603050405020304" pitchFamily="18" charset="0"/>
                          <a:cs typeface="Times New Roman" panose="02020603050405020304" pitchFamily="18" charset="0"/>
                        </a:rPr>
                        <a:t>8</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  9</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CA" dirty="0" smtClean="0">
                          <a:latin typeface="Times New Roman" panose="02020603050405020304" pitchFamily="18" charset="0"/>
                          <a:cs typeface="Times New Roman" panose="02020603050405020304" pitchFamily="18" charset="0"/>
                        </a:rPr>
                        <a:t>6.626070040</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–34</a:t>
                      </a:r>
                      <a:endParaRPr lang="en-CA" baseline="30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1.6021766208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8.3144598</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  8</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3.14159265358979323 </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0</a:t>
                      </a:r>
                      <a:endParaRPr lang="en-CA" sz="1800"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96713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Without going into detail, each data type has an approximate maximum precision it can store</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r>
              <a:rPr lang="en-CA" dirty="0" smtClean="0"/>
              <a:t>There is generally only one situation where </a:t>
            </a:r>
            <a:r>
              <a:rPr lang="en-CA" dirty="0" smtClean="0">
                <a:latin typeface="Consolas" panose="020B0609020204030204" pitchFamily="49" charset="0"/>
                <a:cs typeface="Consolas" panose="020B0609020204030204" pitchFamily="49" charset="0"/>
              </a:rPr>
              <a:t>float</a:t>
            </a:r>
            <a:r>
              <a:rPr lang="en-CA" dirty="0" smtClean="0"/>
              <a:t> has acceptable precision for engineering applications:</a:t>
            </a:r>
          </a:p>
          <a:p>
            <a:pPr lvl="1"/>
            <a:r>
              <a:rPr lang="en-CA" dirty="0"/>
              <a:t>Computer graphics</a:t>
            </a:r>
          </a:p>
        </p:txBody>
      </p:sp>
      <p:graphicFrame>
        <p:nvGraphicFramePr>
          <p:cNvPr id="5" name="Table 4"/>
          <p:cNvGraphicFramePr>
            <a:graphicFrameLocks noGrp="1"/>
          </p:cNvGraphicFramePr>
          <p:nvPr>
            <p:extLst>
              <p:ext uri="{D42A27DB-BD31-4B8C-83A1-F6EECF244321}">
                <p14:modId xmlns:p14="http://schemas.microsoft.com/office/powerpoint/2010/main" val="830230262"/>
              </p:ext>
            </p:extLst>
          </p:nvPr>
        </p:nvGraphicFramePr>
        <p:xfrm>
          <a:off x="1331636" y="2492896"/>
          <a:ext cx="7128795" cy="1656080"/>
        </p:xfrm>
        <a:graphic>
          <a:graphicData uri="http://schemas.openxmlformats.org/drawingml/2006/table">
            <a:tbl>
              <a:tblPr firstRow="1" bandRow="1">
                <a:tableStyleId>{2D5ABB26-0587-4C30-8999-92F81FD0307C}</a:tableStyleId>
              </a:tblPr>
              <a:tblGrid>
                <a:gridCol w="1425759">
                  <a:extLst>
                    <a:ext uri="{9D8B030D-6E8A-4147-A177-3AD203B41FA5}">
                      <a16:colId xmlns:a16="http://schemas.microsoft.com/office/drawing/2014/main" val="20000"/>
                    </a:ext>
                  </a:extLst>
                </a:gridCol>
                <a:gridCol w="2851518">
                  <a:extLst>
                    <a:ext uri="{9D8B030D-6E8A-4147-A177-3AD203B41FA5}">
                      <a16:colId xmlns:a16="http://schemas.microsoft.com/office/drawing/2014/main" val="20002"/>
                    </a:ext>
                  </a:extLst>
                </a:gridCol>
                <a:gridCol w="2851518">
                  <a:extLst>
                    <a:ext uri="{9D8B030D-6E8A-4147-A177-3AD203B41FA5}">
                      <a16:colId xmlns:a16="http://schemas.microsoft.com/office/drawing/2014/main" val="20001"/>
                    </a:ext>
                  </a:extLst>
                </a:gridCol>
              </a:tblGrid>
              <a:tr h="298832">
                <a:tc>
                  <a:txBody>
                    <a:bodyPr/>
                    <a:lstStyle/>
                    <a:p>
                      <a:pPr algn="ctr"/>
                      <a:r>
                        <a:rPr lang="en-CA" b="1" dirty="0" smtClean="0">
                          <a:latin typeface="Georgia" panose="02040502050405020303" pitchFamily="18" charset="0"/>
                        </a:rPr>
                        <a:t>Data type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smtClean="0">
                        <a:latin typeface="Georgia" panose="02040502050405020303" pitchFamily="18" charset="0"/>
                      </a:endParaRPr>
                    </a:p>
                    <a:p>
                      <a:pPr algn="ctr"/>
                      <a:r>
                        <a:rPr lang="en-US" b="1" dirty="0" smtClean="0">
                          <a:latin typeface="Georgia" panose="02040502050405020303" pitchFamily="18" charset="0"/>
                        </a:rPr>
                        <a:t>Memory used</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smtClean="0">
                          <a:latin typeface="Georgia" panose="02040502050405020303" pitchFamily="18" charset="0"/>
                        </a:rPr>
                        <a:t>Approximate</a:t>
                      </a:r>
                    </a:p>
                    <a:p>
                      <a:pPr marL="0" marR="0" indent="0" algn="ctr" defTabSz="914400" rtl="0" eaLnBrk="1" fontAlgn="auto" latinLnBrk="0" hangingPunct="1">
                        <a:lnSpc>
                          <a:spcPct val="100000"/>
                        </a:lnSpc>
                        <a:spcBef>
                          <a:spcPts val="0"/>
                        </a:spcBef>
                        <a:spcAft>
                          <a:spcPts val="0"/>
                        </a:spcAft>
                        <a:buClrTx/>
                        <a:buSzTx/>
                        <a:buFontTx/>
                        <a:buNone/>
                        <a:tabLst/>
                        <a:defRPr/>
                      </a:pPr>
                      <a:r>
                        <a:rPr lang="en-CA" b="1" smtClean="0">
                          <a:latin typeface="Georgia" panose="02040502050405020303" pitchFamily="18" charset="0"/>
                        </a:rPr>
                        <a:t>maximum precision</a:t>
                      </a:r>
                      <a:endParaRPr lang="en-CA" b="1" smtClean="0">
                        <a:solidFill>
                          <a:srgbClr val="C00000"/>
                        </a:solidFill>
                        <a:latin typeface="Georgia" panose="02040502050405020303" pitchFamily="18" charset="0"/>
                      </a:endParaRPr>
                    </a:p>
                    <a:p>
                      <a:pPr algn="ctr"/>
                      <a:r>
                        <a:rPr lang="en-CA" b="1" smtClean="0">
                          <a:latin typeface="Georgia" panose="02040502050405020303" pitchFamily="18" charset="0"/>
                        </a:rPr>
                        <a:t>(decimal digits)</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Consolas" panose="020B0609020204030204" pitchFamily="49" charset="0"/>
                          <a:cs typeface="Consolas" panose="020B0609020204030204" pitchFamily="49" charset="0"/>
                        </a:rPr>
                        <a:t>  float</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Times New Roman" panose="02020603050405020304" pitchFamily="18" charset="0"/>
                          <a:cs typeface="Times New Roman" panose="02020603050405020304" pitchFamily="18" charset="0"/>
                        </a:rPr>
                        <a:t>4</a:t>
                      </a:r>
                      <a:r>
                        <a:rPr lang="en-US" baseline="0" dirty="0" smtClean="0">
                          <a:latin typeface="Times New Roman" panose="02020603050405020304" pitchFamily="18" charset="0"/>
                          <a:cs typeface="Times New Roman" panose="02020603050405020304" pitchFamily="18" charset="0"/>
                        </a:rPr>
                        <a:t> bytes (32 bits)</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  7</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Consolas" panose="020B0609020204030204" pitchFamily="49" charset="0"/>
                          <a:cs typeface="Consolas" panose="020B0609020204030204" pitchFamily="49" charset="0"/>
                        </a:rPr>
                        <a:t>  double</a:t>
                      </a: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8 bytes (64 bits)</a:t>
                      </a:r>
                      <a:endParaRPr lang="en-CA"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3227444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notation</a:t>
            </a:r>
            <a:endParaRPr lang="en-CA" dirty="0"/>
          </a:p>
        </p:txBody>
      </p:sp>
      <p:sp>
        <p:nvSpPr>
          <p:cNvPr id="3" name="Content Placeholder 2"/>
          <p:cNvSpPr>
            <a:spLocks noGrp="1"/>
          </p:cNvSpPr>
          <p:nvPr>
            <p:ph idx="1"/>
          </p:nvPr>
        </p:nvSpPr>
        <p:spPr/>
        <p:txBody>
          <a:bodyPr/>
          <a:lstStyle/>
          <a:p>
            <a:r>
              <a:rPr lang="en-CA" dirty="0" smtClean="0"/>
              <a:t>This fixed precision leads to some weaknesses </a:t>
            </a:r>
          </a:p>
          <a:p>
            <a:pPr lvl="1"/>
            <a:r>
              <a:rPr lang="en-CA" dirty="0" smtClean="0"/>
              <a:t>If the exponent is too large, the number cannot be stored</a:t>
            </a:r>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There are special values for </a:t>
            </a:r>
            <a:r>
              <a:rPr lang="en-CA" dirty="0" smtClean="0">
                <a:latin typeface="Times New Roman" panose="02020603050405020304" pitchFamily="18" charset="0"/>
                <a:cs typeface="Times New Roman" panose="02020603050405020304" pitchFamily="18" charset="0"/>
              </a:rPr>
              <a:t>±∞</a:t>
            </a:r>
            <a:r>
              <a:rPr lang="en-CA" dirty="0" smtClean="0"/>
              <a:t> for numbers too large to represent</a:t>
            </a:r>
          </a:p>
          <a:p>
            <a:pPr lvl="1"/>
            <a:r>
              <a:rPr lang="en-CA" dirty="0" smtClean="0"/>
              <a:t>There are other values for </a:t>
            </a:r>
            <a:r>
              <a:rPr lang="en-CA" cap="small" dirty="0" smtClean="0"/>
              <a:t>nan</a:t>
            </a:r>
            <a:r>
              <a:rPr lang="en-CA" dirty="0" smtClean="0"/>
              <a:t> (not-a-number) to represent calculations such as </a:t>
            </a:r>
            <a:r>
              <a:rPr lang="en-CA" sz="2000" dirty="0" smtClean="0">
                <a:latin typeface="Times New Roman" panose="02020603050405020304" pitchFamily="18" charset="0"/>
                <a:cs typeface="Times New Roman" panose="02020603050405020304" pitchFamily="18" charset="0"/>
              </a:rPr>
              <a:t>0.0/0.0</a:t>
            </a:r>
            <a:r>
              <a:rPr lang="en-CA" dirty="0" smtClean="0">
                <a:cs typeface="Times New Roman" panose="02020603050405020304" pitchFamily="18" charset="0"/>
              </a:rPr>
              <a:t> and </a:t>
            </a:r>
            <a:r>
              <a:rPr lang="en-CA" sz="2000" dirty="0" smtClean="0">
                <a:latin typeface="Times New Roman" panose="02020603050405020304" pitchFamily="18" charset="0"/>
                <a:cs typeface="Times New Roman" panose="02020603050405020304" pitchFamily="18" charset="0"/>
              </a:rPr>
              <a:t>∞ – </a:t>
            </a:r>
            <a:r>
              <a:rPr lang="en-CA" sz="2000" dirty="0">
                <a:latin typeface="Times New Roman" panose="02020603050405020304" pitchFamily="18" charset="0"/>
                <a:cs typeface="Times New Roman" panose="02020603050405020304" pitchFamily="18" charset="0"/>
              </a:rPr>
              <a:t>∞</a:t>
            </a:r>
            <a:endParaRPr lang="en-CA" dirty="0">
              <a:cs typeface="Times New Roman" panose="02020603050405020304" pitchFamily="18" charset="0"/>
            </a:endParaRPr>
          </a:p>
          <a:p>
            <a:pPr lvl="1"/>
            <a:r>
              <a:rPr lang="en-CA" dirty="0" smtClean="0"/>
              <a:t>Numbers too small are represented by </a:t>
            </a:r>
            <a:r>
              <a:rPr lang="en-CA" sz="2000"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0.0</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p:txBody>
      </p:sp>
      <p:graphicFrame>
        <p:nvGraphicFramePr>
          <p:cNvPr id="7" name="Table 6"/>
          <p:cNvGraphicFramePr>
            <a:graphicFrameLocks noGrp="1"/>
          </p:cNvGraphicFramePr>
          <p:nvPr>
            <p:extLst>
              <p:ext uri="{D42A27DB-BD31-4B8C-83A1-F6EECF244321}">
                <p14:modId xmlns:p14="http://schemas.microsoft.com/office/powerpoint/2010/main" val="142888246"/>
              </p:ext>
            </p:extLst>
          </p:nvPr>
        </p:nvGraphicFramePr>
        <p:xfrm>
          <a:off x="1835696" y="2564904"/>
          <a:ext cx="5904656" cy="1158240"/>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149735">
                <a:tc>
                  <a:txBody>
                    <a:bodyPr/>
                    <a:lstStyle/>
                    <a:p>
                      <a:pPr algn="ctr"/>
                      <a:r>
                        <a:rPr lang="en-CA" b="1" dirty="0" smtClean="0">
                          <a:latin typeface="Georgia" panose="02040502050405020303" pitchFamily="18" charset="0"/>
                        </a:rPr>
                        <a:t>Data type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latin typeface="Georgia" panose="02040502050405020303" pitchFamily="18" charset="0"/>
                        </a:rPr>
                        <a:t>Minimum</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latin typeface="Georgia" panose="02040502050405020303" pitchFamily="18" charset="0"/>
                        </a:rPr>
                        <a:t>Maximum</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8296">
                <a:tc>
                  <a:txBody>
                    <a:bodyPr/>
                    <a:lstStyle/>
                    <a:p>
                      <a:r>
                        <a:rPr lang="en-CA" dirty="0" smtClean="0">
                          <a:latin typeface="Consolas" panose="020B0609020204030204" pitchFamily="49" charset="0"/>
                          <a:cs typeface="Consolas" panose="020B0609020204030204" pitchFamily="49" charset="0"/>
                        </a:rPr>
                        <a:t>  float</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 1.401 × 10</a:t>
                      </a:r>
                      <a:r>
                        <a:rPr lang="en-CA" sz="1800" baseline="30000" dirty="0" smtClean="0">
                          <a:latin typeface="Times New Roman" panose="02020603050405020304" pitchFamily="18" charset="0"/>
                          <a:cs typeface="Times New Roman" panose="02020603050405020304" pitchFamily="18" charset="0"/>
                        </a:rPr>
                        <a:t>–45</a:t>
                      </a:r>
                      <a:r>
                        <a:rPr lang="en-CA" sz="1800" dirty="0" smtClean="0">
                          <a:latin typeface="Times New Roman" panose="02020603050405020304" pitchFamily="18" charset="0"/>
                          <a:cs typeface="Times New Roman" panose="02020603050405020304" pitchFamily="18" charset="0"/>
                        </a:rPr>
                        <a:t> </a:t>
                      </a:r>
                      <a:endParaRPr lang="en-CA" dirty="0" smtClean="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CA" sz="2000" dirty="0" smtClean="0">
                          <a:latin typeface="Times New Roman" panose="02020603050405020304" pitchFamily="18" charset="0"/>
                          <a:cs typeface="Times New Roman" panose="02020603050405020304" pitchFamily="18" charset="0"/>
                        </a:rPr>
                        <a:t>± 3.403 × 10</a:t>
                      </a:r>
                      <a:r>
                        <a:rPr lang="en-CA" sz="2000" baseline="30000" dirty="0" smtClean="0">
                          <a:latin typeface="Times New Roman" panose="02020603050405020304" pitchFamily="18" charset="0"/>
                          <a:cs typeface="Times New Roman" panose="02020603050405020304" pitchFamily="18" charset="0"/>
                        </a:rPr>
                        <a:t>38</a:t>
                      </a:r>
                      <a:endParaRPr lang="en-CA" sz="2000" dirty="0" smtClean="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Consolas" panose="020B0609020204030204" pitchFamily="49" charset="0"/>
                          <a:cs typeface="Consolas" panose="020B0609020204030204" pitchFamily="49" charset="0"/>
                        </a:rPr>
                        <a:t>  double</a:t>
                      </a: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latin typeface="Times New Roman" panose="02020603050405020304" pitchFamily="18" charset="0"/>
                          <a:cs typeface="Times New Roman" panose="02020603050405020304" pitchFamily="18" charset="0"/>
                        </a:rPr>
                        <a:t>± 4.941 × 10</a:t>
                      </a:r>
                      <a:r>
                        <a:rPr lang="en-CA" sz="1800" baseline="30000" dirty="0" smtClean="0">
                          <a:latin typeface="Times New Roman" panose="02020603050405020304" pitchFamily="18" charset="0"/>
                          <a:cs typeface="Times New Roman" panose="02020603050405020304" pitchFamily="18" charset="0"/>
                        </a:rPr>
                        <a:t>–324</a:t>
                      </a:r>
                      <a:r>
                        <a:rPr lang="en-CA" sz="1800" dirty="0" smtClean="0">
                          <a:latin typeface="Times New Roman" panose="02020603050405020304" pitchFamily="18" charset="0"/>
                          <a:cs typeface="Times New Roman" panose="02020603050405020304" pitchFamily="18" charset="0"/>
                        </a:rPr>
                        <a:t> </a:t>
                      </a:r>
                      <a:endParaRPr lang="en-CA"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CA" sz="2000" dirty="0" smtClean="0">
                          <a:latin typeface="Times New Roman" panose="02020603050405020304" pitchFamily="18" charset="0"/>
                          <a:cs typeface="Times New Roman" panose="02020603050405020304" pitchFamily="18" charset="0"/>
                        </a:rPr>
                        <a:t>± 1.798 × 10</a:t>
                      </a:r>
                      <a:r>
                        <a:rPr lang="en-CA" sz="2000" baseline="30000" dirty="0" smtClean="0">
                          <a:latin typeface="Times New Roman" panose="02020603050405020304" pitchFamily="18" charset="0"/>
                          <a:cs typeface="Times New Roman" panose="02020603050405020304" pitchFamily="18" charset="0"/>
                        </a:rPr>
                        <a:t>308</a:t>
                      </a:r>
                      <a:endParaRPr lang="en-CA" sz="2000"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071710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Weaknesses</a:t>
            </a:r>
            <a:endParaRPr lang="en-CA" dirty="0"/>
          </a:p>
        </p:txBody>
      </p:sp>
      <p:sp>
        <p:nvSpPr>
          <p:cNvPr id="3" name="Content Placeholder 2"/>
          <p:cNvSpPr>
            <a:spLocks noGrp="1"/>
          </p:cNvSpPr>
          <p:nvPr>
            <p:ph idx="1"/>
          </p:nvPr>
        </p:nvSpPr>
        <p:spPr/>
        <p:txBody>
          <a:bodyPr/>
          <a:lstStyle/>
          <a:p>
            <a:r>
              <a:rPr lang="en-CA" dirty="0"/>
              <a:t>This fixed precision leads to some weaknesses </a:t>
            </a:r>
          </a:p>
          <a:p>
            <a:pPr lvl="1"/>
            <a:r>
              <a:rPr lang="en-CA" dirty="0" smtClean="0"/>
              <a:t>It can happen that </a:t>
            </a:r>
            <a:r>
              <a:rPr lang="en-CA" sz="2000" i="1" dirty="0" smtClean="0">
                <a:latin typeface="Times New Roman" panose="02020603050405020304" pitchFamily="18" charset="0"/>
                <a:cs typeface="Times New Roman" panose="02020603050405020304" pitchFamily="18" charset="0"/>
              </a:rPr>
              <a:t>x</a:t>
            </a:r>
            <a:r>
              <a:rPr lang="en-CA" sz="2000" dirty="0" smtClean="0">
                <a:latin typeface="Times New Roman" panose="02020603050405020304" pitchFamily="18" charset="0"/>
                <a:cs typeface="Times New Roman" panose="02020603050405020304" pitchFamily="18" charset="0"/>
              </a:rPr>
              <a:t> + </a:t>
            </a:r>
            <a:r>
              <a:rPr lang="en-CA" sz="2000" i="1" dirty="0" smtClean="0">
                <a:latin typeface="Times New Roman" panose="02020603050405020304" pitchFamily="18" charset="0"/>
                <a:cs typeface="Times New Roman" panose="02020603050405020304" pitchFamily="18" charset="0"/>
              </a:rPr>
              <a:t>y</a:t>
            </a:r>
            <a:r>
              <a:rPr lang="en-CA" sz="2000" dirty="0" smtClean="0">
                <a:latin typeface="Times New Roman" panose="02020603050405020304" pitchFamily="18" charset="0"/>
                <a:cs typeface="Times New Roman" panose="02020603050405020304" pitchFamily="18" charset="0"/>
              </a:rPr>
              <a:t> = </a:t>
            </a:r>
            <a:r>
              <a:rPr lang="en-CA" sz="2000" i="1" dirty="0" smtClean="0">
                <a:latin typeface="Times New Roman" panose="02020603050405020304" pitchFamily="18" charset="0"/>
                <a:cs typeface="Times New Roman" panose="02020603050405020304" pitchFamily="18" charset="0"/>
              </a:rPr>
              <a:t>x</a:t>
            </a:r>
            <a:r>
              <a:rPr lang="en-CA" dirty="0" smtClean="0"/>
              <a:t> even if </a:t>
            </a:r>
            <a:r>
              <a:rPr lang="en-CA" sz="2000" i="1" dirty="0" smtClean="0">
                <a:latin typeface="Times New Roman" panose="02020603050405020304" pitchFamily="18" charset="0"/>
                <a:cs typeface="Times New Roman" panose="02020603050405020304" pitchFamily="18" charset="0"/>
              </a:rPr>
              <a:t>y</a:t>
            </a:r>
            <a:r>
              <a:rPr lang="en-CA" sz="2000" dirty="0" smtClean="0">
                <a:latin typeface="Times New Roman" panose="02020603050405020304" pitchFamily="18" charset="0"/>
                <a:cs typeface="Times New Roman" panose="02020603050405020304" pitchFamily="18" charset="0"/>
              </a:rPr>
              <a:t> ≠ 0</a:t>
            </a:r>
            <a:endParaRPr lang="en-CA" dirty="0" smtClean="0">
              <a:latin typeface="Times New Roman" panose="02020603050405020304" pitchFamily="18" charset="0"/>
              <a:cs typeface="Times New Roman" panose="02020603050405020304" pitchFamily="18" charset="0"/>
            </a:endParaRPr>
          </a:p>
          <a:p>
            <a:pPr lvl="1"/>
            <a:r>
              <a:rPr lang="en-CA" dirty="0" smtClean="0"/>
              <a:t>The calculation </a:t>
            </a:r>
            <a:r>
              <a:rPr lang="en-CA" sz="2000" i="1" dirty="0" smtClean="0">
                <a:latin typeface="Times New Roman" panose="02020603050405020304" pitchFamily="18" charset="0"/>
                <a:cs typeface="Times New Roman" panose="02020603050405020304" pitchFamily="18" charset="0"/>
              </a:rPr>
              <a:t>x</a:t>
            </a:r>
            <a:r>
              <a:rPr lang="en-CA" sz="2000" dirty="0" smtClean="0">
                <a:latin typeface="Times New Roman" panose="02020603050405020304" pitchFamily="18" charset="0"/>
                <a:cs typeface="Times New Roman" panose="02020603050405020304" pitchFamily="18" charset="0"/>
              </a:rPr>
              <a:t> – </a:t>
            </a:r>
            <a:r>
              <a:rPr lang="en-CA" sz="2000" i="1" dirty="0" smtClean="0">
                <a:latin typeface="Times New Roman" panose="02020603050405020304" pitchFamily="18" charset="0"/>
                <a:cs typeface="Times New Roman" panose="02020603050405020304" pitchFamily="18" charset="0"/>
              </a:rPr>
              <a:t>y</a:t>
            </a:r>
            <a:r>
              <a:rPr lang="en-CA" dirty="0" smtClean="0"/>
              <a:t> can be problematic if  </a:t>
            </a:r>
            <a:r>
              <a:rPr lang="en-CA" sz="2000" i="1" dirty="0" smtClean="0">
                <a:latin typeface="Times New Roman" panose="02020603050405020304" pitchFamily="18" charset="0"/>
                <a:cs typeface="Times New Roman" panose="02020603050405020304" pitchFamily="18" charset="0"/>
              </a:rPr>
              <a:t>x</a:t>
            </a:r>
            <a:r>
              <a:rPr lang="en-CA" sz="2000" dirty="0" smtClean="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a:t>
            </a:r>
            <a:r>
              <a:rPr lang="en-CA" sz="2000" dirty="0" smtClean="0">
                <a:latin typeface="Times New Roman" panose="02020603050405020304" pitchFamily="18" charset="0"/>
                <a:cs typeface="Times New Roman" panose="02020603050405020304" pitchFamily="18" charset="0"/>
              </a:rPr>
              <a:t> </a:t>
            </a:r>
            <a:r>
              <a:rPr lang="en-CA" sz="2000" i="1" dirty="0" smtClean="0">
                <a:latin typeface="Times New Roman" panose="02020603050405020304" pitchFamily="18" charset="0"/>
                <a:cs typeface="Times New Roman" panose="02020603050405020304" pitchFamily="18" charset="0"/>
              </a:rPr>
              <a:t>y</a:t>
            </a:r>
            <a:endParaRPr lang="en-CA" sz="2000" dirty="0" smtClean="0">
              <a:latin typeface="Times New Roman" panose="02020603050405020304" pitchFamily="18" charset="0"/>
              <a:cs typeface="Times New Roman" panose="02020603050405020304" pitchFamily="18" charset="0"/>
            </a:endParaRPr>
          </a:p>
          <a:p>
            <a:pPr lvl="1"/>
            <a:r>
              <a:rPr lang="en-CA" dirty="0" smtClean="0"/>
              <a:t>Even associativity is lost: sometimes </a:t>
            </a:r>
            <a:r>
              <a:rPr lang="en-CA" sz="1800" i="1" dirty="0" smtClean="0">
                <a:latin typeface="Times New Roman" panose="02020603050405020304" pitchFamily="18" charset="0"/>
                <a:cs typeface="Times New Roman" panose="02020603050405020304" pitchFamily="18" charset="0"/>
              </a:rPr>
              <a:t>x </a:t>
            </a:r>
            <a:r>
              <a:rPr lang="en-CA" sz="1800" dirty="0" smtClean="0">
                <a:latin typeface="Times New Roman" panose="02020603050405020304" pitchFamily="18" charset="0"/>
                <a:cs typeface="Times New Roman" panose="02020603050405020304" pitchFamily="18" charset="0"/>
              </a:rPr>
              <a:t>+ (</a:t>
            </a:r>
            <a:r>
              <a:rPr lang="en-CA" sz="1800" i="1" dirty="0" smtClean="0">
                <a:latin typeface="Times New Roman" panose="02020603050405020304" pitchFamily="18" charset="0"/>
                <a:cs typeface="Times New Roman" panose="02020603050405020304" pitchFamily="18" charset="0"/>
              </a:rPr>
              <a:t>y</a:t>
            </a:r>
            <a:r>
              <a:rPr lang="en-CA" sz="180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z</a:t>
            </a:r>
            <a:r>
              <a:rPr lang="en-CA" sz="1800" dirty="0" smtClean="0">
                <a:latin typeface="Times New Roman" panose="02020603050405020304" pitchFamily="18" charset="0"/>
                <a:cs typeface="Times New Roman" panose="02020603050405020304" pitchFamily="18" charset="0"/>
              </a:rPr>
              <a:t>) </a:t>
            </a:r>
            <a:r>
              <a:rPr lang="en-CA" sz="1800" dirty="0">
                <a:latin typeface="Times New Roman" panose="02020603050405020304" pitchFamily="18" charset="0"/>
                <a:cs typeface="Times New Roman" panose="02020603050405020304" pitchFamily="18" charset="0"/>
              </a:rPr>
              <a:t>≠ </a:t>
            </a:r>
            <a:r>
              <a:rPr lang="en-CA" sz="1800" dirty="0" smtClean="0">
                <a:latin typeface="Times New Roman" panose="02020603050405020304" pitchFamily="18" charset="0"/>
                <a:cs typeface="Times New Roman" panose="02020603050405020304" pitchFamily="18" charset="0"/>
              </a:rPr>
              <a:t>(</a:t>
            </a:r>
            <a:r>
              <a:rPr lang="en-CA" sz="1800" i="1" dirty="0" smtClean="0">
                <a:latin typeface="Times New Roman" panose="02020603050405020304" pitchFamily="18" charset="0"/>
                <a:cs typeface="Times New Roman" panose="02020603050405020304" pitchFamily="18" charset="0"/>
              </a:rPr>
              <a:t>x</a:t>
            </a:r>
            <a:r>
              <a:rPr lang="en-CA" sz="180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y</a:t>
            </a:r>
            <a:r>
              <a:rPr lang="en-CA" sz="180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z</a:t>
            </a:r>
            <a:endParaRPr lang="en-CA" i="1" dirty="0">
              <a:latin typeface="Times New Roman" panose="02020603050405020304" pitchFamily="18" charset="0"/>
              <a:cs typeface="Times New Roman" panose="02020603050405020304" pitchFamily="18" charset="0"/>
            </a:endParaRPr>
          </a:p>
          <a:p>
            <a:endParaRPr lang="en-CA" dirty="0"/>
          </a:p>
          <a:p>
            <a:r>
              <a:rPr lang="en-US" dirty="0" smtClean="0"/>
              <a:t>You will cover these issues in your course on numerical analysis</a:t>
            </a:r>
            <a:endParaRPr lang="en-CA" dirty="0"/>
          </a:p>
        </p:txBody>
      </p:sp>
    </p:spTree>
    <p:custDataLst>
      <p:tags r:id="rId1"/>
    </p:custDataLst>
    <p:extLst>
      <p:ext uri="{BB962C8B-B14F-4D97-AF65-F5344CB8AC3E}">
        <p14:creationId xmlns:p14="http://schemas.microsoft.com/office/powerpoint/2010/main" val="2179504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a:t>
            </a:r>
            <a:endParaRPr lang="en-CA" dirty="0"/>
          </a:p>
        </p:txBody>
      </p:sp>
      <p:sp>
        <p:nvSpPr>
          <p:cNvPr id="3" name="Content Placeholder 2"/>
          <p:cNvSpPr>
            <a:spLocks noGrp="1"/>
          </p:cNvSpPr>
          <p:nvPr>
            <p:ph idx="1"/>
          </p:nvPr>
        </p:nvSpPr>
        <p:spPr/>
        <p:txBody>
          <a:bodyPr/>
          <a:lstStyle/>
          <a:p>
            <a:r>
              <a:rPr lang="en-US" dirty="0" smtClean="0"/>
              <a:t>Operations on floating-point data types are more restricted:</a:t>
            </a:r>
          </a:p>
          <a:p>
            <a:pPr lvl="1"/>
            <a:r>
              <a:rPr lang="en-US" dirty="0" smtClean="0"/>
              <a:t>The following binary and unary operators work on double and float:</a:t>
            </a:r>
          </a:p>
          <a:p>
            <a:pPr marL="457200" lvl="1" indent="0" algn="ctr">
              <a:buNone/>
            </a:pPr>
            <a:r>
              <a:rPr lang="en-US" dirty="0" smtClean="0">
                <a:latin typeface="Consolas" panose="020B0609020204030204" pitchFamily="49" charset="0"/>
              </a:rPr>
              <a:t>+ - * /		+ -</a:t>
            </a:r>
          </a:p>
          <a:p>
            <a:pPr lvl="1"/>
            <a:r>
              <a:rPr lang="en-US" dirty="0" smtClean="0"/>
              <a:t>You can also use the automatic assignment operators associated with the binary arithmetic operators</a:t>
            </a:r>
            <a:endParaRPr lang="en-US" dirty="0"/>
          </a:p>
          <a:p>
            <a:endParaRPr lang="en-US" dirty="0" smtClean="0"/>
          </a:p>
          <a:p>
            <a:r>
              <a:rPr lang="en-US" dirty="0" smtClean="0"/>
              <a:t>You cannot use:</a:t>
            </a:r>
          </a:p>
          <a:p>
            <a:pPr lvl="1"/>
            <a:r>
              <a:rPr lang="en-US" dirty="0" smtClean="0"/>
              <a:t>The </a:t>
            </a:r>
            <a:r>
              <a:rPr lang="en-US" dirty="0" smtClean="0">
                <a:latin typeface="Consolas" panose="020B0609020204030204" pitchFamily="49" charset="0"/>
              </a:rPr>
              <a:t>%</a:t>
            </a:r>
            <a:r>
              <a:rPr lang="en-US" dirty="0" smtClean="0"/>
              <a:t> operator</a:t>
            </a:r>
            <a:endParaRPr lang="en-US" dirty="0" smtClean="0">
              <a:latin typeface="Consolas" panose="020B0609020204030204" pitchFamily="49" charset="0"/>
            </a:endParaRPr>
          </a:p>
          <a:p>
            <a:pPr lvl="1"/>
            <a:r>
              <a:rPr lang="en-US" dirty="0" smtClean="0"/>
              <a:t>Bitwise or bit-shift operations</a:t>
            </a:r>
            <a:endParaRPr lang="en-CA" dirty="0"/>
          </a:p>
        </p:txBody>
      </p:sp>
    </p:spTree>
    <p:custDataLst>
      <p:tags r:id="rId1"/>
    </p:custDataLst>
    <p:extLst>
      <p:ext uri="{BB962C8B-B14F-4D97-AF65-F5344CB8AC3E}">
        <p14:creationId xmlns:p14="http://schemas.microsoft.com/office/powerpoint/2010/main" val="2574695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12.3|6.7"/>
</p:tagLst>
</file>

<file path=ppt/tags/tag2.xml><?xml version="1.0" encoding="utf-8"?>
<p:tagLst xmlns:a="http://schemas.openxmlformats.org/drawingml/2006/main" xmlns:r="http://schemas.openxmlformats.org/officeDocument/2006/relationships" xmlns:p="http://schemas.openxmlformats.org/presentationml/2006/main">
  <p:tag name="TIMING" val="|37.6|2.7|4.8|1.8"/>
</p:tagLst>
</file>

<file path=ppt/tags/tag3.xml><?xml version="1.0" encoding="utf-8"?>
<p:tagLst xmlns:a="http://schemas.openxmlformats.org/drawingml/2006/main" xmlns:r="http://schemas.openxmlformats.org/officeDocument/2006/relationships" xmlns:p="http://schemas.openxmlformats.org/presentationml/2006/main">
  <p:tag name="TIMING" val="|25.8"/>
</p:tagLst>
</file>

<file path=ppt/tags/tag4.xml><?xml version="1.0" encoding="utf-8"?>
<p:tagLst xmlns:a="http://schemas.openxmlformats.org/drawingml/2006/main" xmlns:r="http://schemas.openxmlformats.org/officeDocument/2006/relationships" xmlns:p="http://schemas.openxmlformats.org/presentationml/2006/main">
  <p:tag name="TIMING" val="|5.6|44.9|26.4|26.4"/>
</p:tagLst>
</file>

<file path=ppt/tags/tag5.xml><?xml version="1.0" encoding="utf-8"?>
<p:tagLst xmlns:a="http://schemas.openxmlformats.org/drawingml/2006/main" xmlns:r="http://schemas.openxmlformats.org/officeDocument/2006/relationships" xmlns:p="http://schemas.openxmlformats.org/presentationml/2006/main">
  <p:tag name="TIMING" val="|4.9|19.3|14.4|17.4"/>
</p:tagLst>
</file>

<file path=ppt/tags/tag6.xml><?xml version="1.0" encoding="utf-8"?>
<p:tagLst xmlns:a="http://schemas.openxmlformats.org/drawingml/2006/main" xmlns:r="http://schemas.openxmlformats.org/officeDocument/2006/relationships" xmlns:p="http://schemas.openxmlformats.org/presentationml/2006/main">
  <p:tag name="TIMING" val="|21.7|8.9"/>
</p:tagLst>
</file>

<file path=ppt/tags/tag7.xml><?xml version="1.0" encoding="utf-8"?>
<p:tagLst xmlns:a="http://schemas.openxmlformats.org/drawingml/2006/main" xmlns:r="http://schemas.openxmlformats.org/officeDocument/2006/relationships" xmlns:p="http://schemas.openxmlformats.org/presentationml/2006/main">
  <p:tag name="TIMING" val="|23|19.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62964</TotalTime>
  <Words>804</Words>
  <Application>Microsoft Office PowerPoint</Application>
  <PresentationFormat>On-screen Show (4:3)</PresentationFormat>
  <Paragraphs>153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Calibri</vt:lpstr>
      <vt:lpstr>Consolas</vt:lpstr>
      <vt:lpstr>Constantia</vt:lpstr>
      <vt:lpstr>Georgia</vt:lpstr>
      <vt:lpstr>Times New Roman</vt:lpstr>
      <vt:lpstr>Wingdings</vt:lpstr>
      <vt:lpstr>Custom Design</vt:lpstr>
      <vt:lpstr>Floating-point primitive data types</vt:lpstr>
      <vt:lpstr>Outline</vt:lpstr>
      <vt:lpstr>Floating-point numbers</vt:lpstr>
      <vt:lpstr>Scientific notation</vt:lpstr>
      <vt:lpstr>Scientific notation</vt:lpstr>
      <vt:lpstr>Scientific notation</vt:lpstr>
      <vt:lpstr>Scientific notation</vt:lpstr>
      <vt:lpstr>Weaknesses</vt:lpstr>
      <vt:lpstr>Arithmetic</vt:lpstr>
      <vt:lpstr>ieee 754-2008</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1264</cp:revision>
  <dcterms:created xsi:type="dcterms:W3CDTF">2009-09-11T23:00:44Z</dcterms:created>
  <dcterms:modified xsi:type="dcterms:W3CDTF">2024-09-25T15:58:40Z</dcterms:modified>
</cp:coreProperties>
</file>